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.jpg" ContentType="image/jpg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2" r:id="rId2"/>
  </p:sldMasterIdLst>
  <p:notesMasterIdLst>
    <p:notesMasterId r:id="rId19"/>
  </p:notesMasterIdLst>
  <p:sldIdLst>
    <p:sldId id="256" r:id="rId3"/>
    <p:sldId id="473" r:id="rId4"/>
    <p:sldId id="474" r:id="rId5"/>
    <p:sldId id="262" r:id="rId6"/>
    <p:sldId id="263" r:id="rId7"/>
    <p:sldId id="264" r:id="rId8"/>
    <p:sldId id="265" r:id="rId9"/>
    <p:sldId id="266" r:id="rId10"/>
    <p:sldId id="271" r:id="rId11"/>
    <p:sldId id="363" r:id="rId12"/>
    <p:sldId id="503" r:id="rId13"/>
    <p:sldId id="504" r:id="rId14"/>
    <p:sldId id="505" r:id="rId15"/>
    <p:sldId id="507" r:id="rId16"/>
    <p:sldId id="508" r:id="rId17"/>
    <p:sldId id="506" r:id="rId18"/>
  </p:sldIdLst>
  <p:sldSz cx="18288000" cy="10287000"/>
  <p:notesSz cx="6858000" cy="9144000"/>
  <p:embeddedFontLst>
    <p:embeddedFont>
      <p:font typeface="DM Sans Bold" panose="020B0604020202020204" charset="0"/>
      <p:regular r:id="rId20"/>
    </p:embeddedFont>
    <p:embeddedFont>
      <p:font typeface="Georgia Pro Cond Semibold" panose="02040706050405020303" pitchFamily="18" charset="0"/>
      <p:bold r:id="rId21"/>
      <p:boldItalic r:id="rId22"/>
    </p:embeddedFont>
    <p:embeddedFont>
      <p:font typeface="Lora Bold" charset="-5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15C61-0388-4746-AB04-8576CF88694F}" type="datetimeFigureOut">
              <a:rPr lang="ru-KZ" smtClean="0"/>
              <a:t>19.02.2025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8B9AB-38C0-48B3-B514-49115E3A394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7674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1F947-49A5-3B4B-40C8-0D6BE5360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445" y="3780773"/>
            <a:ext cx="17283113" cy="2656481"/>
          </a:xfrm>
          <a:prstGeom prst="rect">
            <a:avLst/>
          </a:prstGeom>
        </p:spPr>
        <p:txBody>
          <a:bodyPr anchor="t" anchorCtr="0"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7C990C-5031-6CCB-812E-D381FE2E1A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2445" y="6464965"/>
            <a:ext cx="17283113" cy="23098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5CFA12-7FBD-7E82-DDB2-64EF807C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E9EE-8482-A24C-B85D-6D73D96186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8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87165-C002-9EAA-9A90-E8CF55B4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E1E6F1-ACDD-1653-114D-A54E824EE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7750" y="9639431"/>
            <a:ext cx="4114800" cy="469107"/>
          </a:xfrm>
          <a:prstGeom prst="rect">
            <a:avLst/>
          </a:prstGeom>
        </p:spPr>
        <p:txBody>
          <a:bodyPr/>
          <a:lstStyle/>
          <a:p>
            <a:fld id="{6490E9EE-8482-A24C-B85D-6D73D96186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95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87165-C002-9EAA-9A90-E8CF55B4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E1E6F1-ACDD-1653-114D-A54E824EE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7750" y="9639431"/>
            <a:ext cx="4114800" cy="469107"/>
          </a:xfrm>
          <a:prstGeom prst="rect">
            <a:avLst/>
          </a:prstGeom>
        </p:spPr>
        <p:txBody>
          <a:bodyPr/>
          <a:lstStyle/>
          <a:p>
            <a:fld id="{6490E9EE-8482-A24C-B85D-6D73D96186A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1EEFFF3-9F99-F755-0457-D903BC6FC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445" y="1902619"/>
            <a:ext cx="8372475" cy="72913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AE9D8DAC-6645-AB56-9B62-F97FD5A0AB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13084" y="1902620"/>
            <a:ext cx="8372475" cy="72913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894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27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87165-C002-9EAA-9A90-E8CF55B4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E1E6F1-ACDD-1653-114D-A54E824EE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7750" y="9639431"/>
            <a:ext cx="4114800" cy="469107"/>
          </a:xfrm>
          <a:prstGeom prst="rect">
            <a:avLst/>
          </a:prstGeom>
        </p:spPr>
        <p:txBody>
          <a:bodyPr/>
          <a:lstStyle/>
          <a:p>
            <a:fld id="{6490E9EE-8482-A24C-B85D-6D73D96186A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12">
            <a:extLst>
              <a:ext uri="{FF2B5EF4-FFF2-40B4-BE49-F238E27FC236}">
                <a16:creationId xmlns:a16="http://schemas.microsoft.com/office/drawing/2014/main" id="{7DBFFD8C-EAFA-7307-4F3B-DF499B239F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45" y="1931906"/>
            <a:ext cx="5400675" cy="72913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BEA05441-9445-11F8-F6C6-163FD3ABA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3418" y="1937041"/>
            <a:ext cx="5400675" cy="72913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762167E9-6F13-23B3-85FD-2BB8AD58A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84392" y="1931906"/>
            <a:ext cx="5400675" cy="72913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2893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79">
          <p15:clr>
            <a:srgbClr val="FBAE40"/>
          </p15:clr>
        </p15:guide>
        <p15:guide id="3" pos="2706">
          <p15:clr>
            <a:srgbClr val="FBAE40"/>
          </p15:clr>
        </p15:guide>
        <p15:guide id="4" pos="4974">
          <p15:clr>
            <a:srgbClr val="FBAE40"/>
          </p15:clr>
        </p15:guide>
        <p15:guide id="5" pos="52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2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CE3B88B-B4C7-CF91-3138-0FD296C835A4}"/>
              </a:ext>
            </a:extLst>
          </p:cNvPr>
          <p:cNvSpPr/>
          <p:nvPr userDrawn="1"/>
        </p:nvSpPr>
        <p:spPr>
          <a:xfrm>
            <a:off x="2" y="0"/>
            <a:ext cx="17009270" cy="10287000"/>
          </a:xfrm>
          <a:custGeom>
            <a:avLst/>
            <a:gdLst>
              <a:gd name="connsiteX0" fmla="*/ 0 w 11339513"/>
              <a:gd name="connsiteY0" fmla="*/ 0 h 6858000"/>
              <a:gd name="connsiteX1" fmla="*/ 11339513 w 11339513"/>
              <a:gd name="connsiteY1" fmla="*/ 0 h 6858000"/>
              <a:gd name="connsiteX2" fmla="*/ 7023422 w 11339513"/>
              <a:gd name="connsiteY2" fmla="*/ 6858000 h 6858000"/>
              <a:gd name="connsiteX3" fmla="*/ 0 w 113395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9513" h="6858000">
                <a:moveTo>
                  <a:pt x="0" y="0"/>
                </a:moveTo>
                <a:lnTo>
                  <a:pt x="11339513" y="0"/>
                </a:lnTo>
                <a:lnTo>
                  <a:pt x="7023422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700"/>
          </a:p>
        </p:txBody>
      </p:sp>
      <p:pic>
        <p:nvPicPr>
          <p:cNvPr id="2" name="Picture 2" descr="C:\Users\User\Desktop\AMMKz Logo.wmf">
            <a:extLst>
              <a:ext uri="{FF2B5EF4-FFF2-40B4-BE49-F238E27FC236}">
                <a16:creationId xmlns:a16="http://schemas.microsoft.com/office/drawing/2014/main" id="{6012EE7B-00EC-09E7-79D9-CEE761246F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358" y="8179725"/>
            <a:ext cx="4650389" cy="14739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04ED8-8B0E-523A-062A-95535DD6F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7750" y="9639431"/>
            <a:ext cx="4114800" cy="469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6490E9EE-8482-A24C-B85D-6D73D96186A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AEBD302-B0FC-91A4-0932-99F81D0D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01" y="283370"/>
            <a:ext cx="17283113" cy="105260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045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orient="horz" pos="4201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57B6CE-293B-0C01-38C1-4E8DE7B33496}"/>
              </a:ext>
            </a:extLst>
          </p:cNvPr>
          <p:cNvSpPr/>
          <p:nvPr userDrawn="1"/>
        </p:nvSpPr>
        <p:spPr>
          <a:xfrm>
            <a:off x="0" y="846189"/>
            <a:ext cx="14440713" cy="885600"/>
          </a:xfrm>
          <a:custGeom>
            <a:avLst/>
            <a:gdLst>
              <a:gd name="connsiteX0" fmla="*/ 0 w 9627142"/>
              <a:gd name="connsiteY0" fmla="*/ 0 h 590400"/>
              <a:gd name="connsiteX1" fmla="*/ 9627142 w 9627142"/>
              <a:gd name="connsiteY1" fmla="*/ 0 h 590400"/>
              <a:gd name="connsiteX2" fmla="*/ 9225959 w 9627142"/>
              <a:gd name="connsiteY2" fmla="*/ 590400 h 590400"/>
              <a:gd name="connsiteX3" fmla="*/ 0 w 9627142"/>
              <a:gd name="connsiteY3" fmla="*/ 590400 h 5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7142" h="590400">
                <a:moveTo>
                  <a:pt x="0" y="0"/>
                </a:moveTo>
                <a:lnTo>
                  <a:pt x="9627142" y="0"/>
                </a:lnTo>
                <a:lnTo>
                  <a:pt x="9225959" y="590400"/>
                </a:lnTo>
                <a:lnTo>
                  <a:pt x="0" y="5904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70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AEBD302-B0FC-91A4-0932-99F81D0D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45" y="846190"/>
            <a:ext cx="13130429" cy="874613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/>
          <a:p>
            <a:r>
              <a:rPr lang="ru-RU" dirty="0"/>
              <a:t>Заголовок</a:t>
            </a:r>
          </a:p>
        </p:txBody>
      </p:sp>
      <p:pic>
        <p:nvPicPr>
          <p:cNvPr id="2" name="Picture 2" descr="C:\Users\User\Desktop\AMMKz Logo.wmf">
            <a:extLst>
              <a:ext uri="{FF2B5EF4-FFF2-40B4-BE49-F238E27FC236}">
                <a16:creationId xmlns:a16="http://schemas.microsoft.com/office/drawing/2014/main" id="{6C464B55-BEA1-8DAC-854A-6B0BA27A04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056" y="889068"/>
            <a:ext cx="2984747" cy="9460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414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orient="horz" pos="4201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9C8E94-F2C9-5D65-199B-3C336D5DE81C}"/>
              </a:ext>
            </a:extLst>
          </p:cNvPr>
          <p:cNvSpPr/>
          <p:nvPr/>
        </p:nvSpPr>
        <p:spPr>
          <a:xfrm>
            <a:off x="11279457" y="440368"/>
            <a:ext cx="3412144" cy="18669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0A0E0E-9B02-8E2D-F3B6-3DF4CE9E28D9}"/>
              </a:ext>
            </a:extLst>
          </p:cNvPr>
          <p:cNvSpPr/>
          <p:nvPr/>
        </p:nvSpPr>
        <p:spPr>
          <a:xfrm>
            <a:off x="14554200" y="190500"/>
            <a:ext cx="3412144" cy="18669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" name="Freeform 2"/>
          <p:cNvSpPr/>
          <p:nvPr/>
        </p:nvSpPr>
        <p:spPr>
          <a:xfrm flipH="1">
            <a:off x="12290" y="-33848"/>
            <a:ext cx="11265310" cy="1032084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b="-18555"/>
            </a:stretch>
          </a:blipFill>
        </p:spPr>
        <p:txBody>
          <a:bodyPr/>
          <a:lstStyle/>
          <a:p>
            <a:endParaRPr lang="ru-KZ" dirty="0"/>
          </a:p>
        </p:txBody>
      </p:sp>
      <p:sp>
        <p:nvSpPr>
          <p:cNvPr id="6" name="TextBox 6"/>
          <p:cNvSpPr txBox="1"/>
          <p:nvPr/>
        </p:nvSpPr>
        <p:spPr>
          <a:xfrm>
            <a:off x="76200" y="1908125"/>
            <a:ext cx="9533484" cy="301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50"/>
              </a:lnSpc>
            </a:pPr>
            <a:r>
              <a:rPr lang="en-US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«ASTANA MOTORS MANUFACTURING KAZAKHSTAN» </a:t>
            </a:r>
            <a:r>
              <a:rPr lang="kk-KZ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з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ауыты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және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дуалды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оқыту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: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болашақ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мамандарды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даярлау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мен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серіктестікті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дамыту</a:t>
            </a:r>
            <a:r>
              <a:rPr lang="ru-RU" sz="4400" b="1" dirty="0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 </a:t>
            </a:r>
            <a:r>
              <a:rPr lang="ru-RU" sz="4400" b="1" dirty="0" err="1">
                <a:solidFill>
                  <a:srgbClr val="FEFEFE"/>
                </a:solidFill>
                <a:latin typeface="Georgia Pro Cond Semibold" panose="02040706050405020303" pitchFamily="18" charset="0"/>
                <a:ea typeface="Lora"/>
                <a:cs typeface="Lora"/>
                <a:sym typeface="Lora"/>
              </a:rPr>
              <a:t>жолдары</a:t>
            </a:r>
            <a:endParaRPr lang="en-US" sz="4400" b="1" dirty="0">
              <a:solidFill>
                <a:srgbClr val="FEFEFE"/>
              </a:solidFill>
              <a:latin typeface="Georgia Pro Cond Semibold" panose="02040706050405020303" pitchFamily="18" charset="0"/>
              <a:ea typeface="Lora"/>
              <a:cs typeface="Lora"/>
              <a:sym typeface="Lora"/>
            </a:endParaRPr>
          </a:p>
        </p:txBody>
      </p:sp>
      <p:pic>
        <p:nvPicPr>
          <p:cNvPr id="8" name="Рисунок 7" descr="Изображение выглядит как текст, Шрифт, График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EFF6536F-606E-A135-6052-A151F5E27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711" y="115189"/>
            <a:ext cx="3276600" cy="12858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80385">
            <a:off x="9110082" y="1019245"/>
            <a:ext cx="8325937" cy="8860193"/>
            <a:chOff x="0" y="0"/>
            <a:chExt cx="11101250" cy="11813590"/>
          </a:xfrm>
        </p:grpSpPr>
        <p:sp>
          <p:nvSpPr>
            <p:cNvPr id="4" name="AutoShape 4"/>
            <p:cNvSpPr/>
            <p:nvPr/>
          </p:nvSpPr>
          <p:spPr>
            <a:xfrm rot="131710">
              <a:off x="214668" y="200199"/>
              <a:ext cx="10671914" cy="11413192"/>
            </a:xfrm>
            <a:prstGeom prst="rect">
              <a:avLst/>
            </a:prstGeom>
            <a:solidFill>
              <a:srgbClr val="CF0417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5" name="Freeform 5"/>
            <p:cNvSpPr/>
            <p:nvPr/>
          </p:nvSpPr>
          <p:spPr>
            <a:xfrm rot="131710">
              <a:off x="465932" y="435724"/>
              <a:ext cx="10169386" cy="10942143"/>
            </a:xfrm>
            <a:custGeom>
              <a:avLst/>
              <a:gdLst/>
              <a:ahLst/>
              <a:cxnLst/>
              <a:rect l="l" t="t" r="r" b="b"/>
              <a:pathLst>
                <a:path w="10169386" h="10942143">
                  <a:moveTo>
                    <a:pt x="0" y="0"/>
                  </a:moveTo>
                  <a:lnTo>
                    <a:pt x="10169386" y="0"/>
                  </a:lnTo>
                  <a:lnTo>
                    <a:pt x="10169386" y="10942143"/>
                  </a:lnTo>
                  <a:lnTo>
                    <a:pt x="0" y="10942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904" r="-38904"/>
              </a:stretch>
            </a:blipFill>
          </p:spPr>
          <p:txBody>
            <a:bodyPr/>
            <a:lstStyle/>
            <a:p>
              <a:endParaRPr lang="ru-KZ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57F8A39-071D-A97D-DD9C-0EF321CB1264}"/>
              </a:ext>
            </a:extLst>
          </p:cNvPr>
          <p:cNvSpPr txBox="1"/>
          <p:nvPr/>
        </p:nvSpPr>
        <p:spPr>
          <a:xfrm>
            <a:off x="357215" y="9509961"/>
            <a:ext cx="8637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 Pro Cond Semibold" panose="02040706050405020303" pitchFamily="18" charset="0"/>
              </a:rPr>
              <a:t>AMMK </a:t>
            </a:r>
            <a:r>
              <a:rPr lang="kk-KZ" sz="2400" b="1" dirty="0">
                <a:solidFill>
                  <a:schemeClr val="bg1"/>
                </a:solidFill>
                <a:latin typeface="Georgia Pro Cond Semibold" panose="02040706050405020303" pitchFamily="18" charset="0"/>
              </a:rPr>
              <a:t>Өндірістік оқыту тренері: Рысбеков Іліяс Нұрбекұлы</a:t>
            </a:r>
            <a:endParaRPr lang="ru-KZ" sz="2400" b="1" dirty="0">
              <a:solidFill>
                <a:schemeClr val="bg1"/>
              </a:solidFill>
              <a:latin typeface="Georgia Pro Cond Semibold" panose="02040706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410F1A-C6C1-C900-D638-04E65E0D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0E9EE-8482-A24C-B85D-6D73D96186AF}" type="slidenum">
              <a:rPr lang="ru-RU" smtClean="0"/>
              <a:t>10</a:t>
            </a:fld>
            <a:endParaRPr lang="ru-RU" dirty="0"/>
          </a:p>
        </p:txBody>
      </p:sp>
      <p:pic>
        <p:nvPicPr>
          <p:cNvPr id="5" name="Видео WhatsApp 2024-12-06 в 09.29.48_397ca5a0">
            <a:hlinkClick r:id="" action="ppaction://media"/>
            <a:extLst>
              <a:ext uri="{FF2B5EF4-FFF2-40B4-BE49-F238E27FC236}">
                <a16:creationId xmlns:a16="http://schemas.microsoft.com/office/drawing/2014/main" id="{EC9C5083-8A1D-2EF5-2B3E-D14B0FD3E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150581"/>
            <a:ext cx="9985450" cy="798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1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FCB0884-BDDA-40E0-FA3F-51306605A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/>
            <a:fld id="{6490E9EE-8482-A24C-B85D-6D73D96186AF}" type="slidenum">
              <a:rPr lang="ru-RU" sz="2700">
                <a:solidFill>
                  <a:srgbClr val="000000"/>
                </a:solidFill>
                <a:latin typeface="Arial" panose="020B0604020202020204"/>
              </a:rPr>
              <a:pPr defTabSz="1371600"/>
              <a:t>11</a:t>
            </a:fld>
            <a:endParaRPr lang="ru-RU" sz="27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83A5A-7365-1A8F-FBC9-DBA2BF2037E1}"/>
              </a:ext>
            </a:extLst>
          </p:cNvPr>
          <p:cNvSpPr txBox="1"/>
          <p:nvPr/>
        </p:nvSpPr>
        <p:spPr>
          <a:xfrm>
            <a:off x="8534400" y="2723220"/>
            <a:ext cx="937585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Зауыт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толық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іске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қосылғаннан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кейін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келесі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оқу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жылында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дуалды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оқыту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жүйесін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жан-жақты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қарастырып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оны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толық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енгізуді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жоспарлап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отырмыз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 </a:t>
            </a:r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Бұл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қадам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студенттерге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өндірістік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тәжірибе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жинауға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барлық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қажетті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жағдай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жасап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қана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қоймай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болашақта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жоғары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білікті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мамандар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даярлаудың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кепілі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болмақ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 </a:t>
            </a:r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Біз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осы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жүйені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кезең-кезеңімен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енгізе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отырып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оның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тиімділігін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арттырамыз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</a:t>
            </a:r>
            <a:endParaRPr lang="ru-KZ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766760F-FCC7-F9F3-A1F4-52878AAF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AMMK </a:t>
            </a:r>
            <a:r>
              <a:rPr lang="kk-KZ" dirty="0"/>
              <a:t>– серіктестікке ашық</a:t>
            </a:r>
            <a:endParaRPr lang="ru-KZ" dirty="0"/>
          </a:p>
        </p:txBody>
      </p:sp>
      <p:pic>
        <p:nvPicPr>
          <p:cNvPr id="6" name="Picture 2" descr="ДУАЛЬНОЕ ОБУЧЕНИЕ – Актюбинский Высший политехнический колледж">
            <a:extLst>
              <a:ext uri="{FF2B5EF4-FFF2-40B4-BE49-F238E27FC236}">
                <a16:creationId xmlns:a16="http://schemas.microsoft.com/office/drawing/2014/main" id="{25D85BF5-7148-A698-F2B7-099A3302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3314700"/>
            <a:ext cx="8305800" cy="53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7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F6D9F-5D5E-D262-7A06-8FF7E913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CC1D8E-EC3D-409B-9F96-F527B1E58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/>
            <a:fld id="{6490E9EE-8482-A24C-B85D-6D73D96186AF}" type="slidenum">
              <a:rPr lang="ru-RU" sz="2700">
                <a:solidFill>
                  <a:srgbClr val="000000"/>
                </a:solidFill>
                <a:latin typeface="Arial" panose="020B0604020202020204"/>
              </a:rPr>
              <a:pPr defTabSz="1371600"/>
              <a:t>12</a:t>
            </a:fld>
            <a:endParaRPr lang="ru-RU" sz="27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1C109-7DE8-2861-FDD8-026709BC33AA}"/>
              </a:ext>
            </a:extLst>
          </p:cNvPr>
          <p:cNvSpPr txBox="1"/>
          <p:nvPr/>
        </p:nvSpPr>
        <p:spPr>
          <a:xfrm>
            <a:off x="7345680" y="2627679"/>
            <a:ext cx="1071467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Біздің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инженерлік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құрам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мен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бірлесе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отырып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қазіргі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таңда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зауытқа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жұмысқа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келетін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мамандарға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қандай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дағдылар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қажет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екенін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талдап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шықтық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 </a:t>
            </a:r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Бұл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техникалық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біліммен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қатар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өндірістегі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заманауи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технологиялармен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жұмыс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істеу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автоматтандырылған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жүйелерді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меңгеру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және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сапа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стандарттарын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сақтау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қабілеттерін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қамтиды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 </a:t>
            </a:r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endParaRPr lang="en-US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/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Осы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талдау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негізінде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біз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серіктес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жоғары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оқу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орындарына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(ЖОО)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арнап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арнайы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оқу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бағдарламасын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әзірледік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</a:t>
            </a:r>
            <a:endParaRPr lang="ru-KZ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29745E-F6AA-BBFE-8B42-3CCF026A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ОҚУ БАҒДАРЛАМАСЫ</a:t>
            </a:r>
            <a:endParaRPr lang="ru-KZ" dirty="0"/>
          </a:p>
        </p:txBody>
      </p:sp>
      <p:pic>
        <p:nvPicPr>
          <p:cNvPr id="2052" name="Picture 4" descr="Что такое образовательная программа / Skillbox Media">
            <a:extLst>
              <a:ext uri="{FF2B5EF4-FFF2-40B4-BE49-F238E27FC236}">
                <a16:creationId xmlns:a16="http://schemas.microsoft.com/office/drawing/2014/main" id="{E316C691-ECBC-CA59-2514-B01E05DC5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4" r="14806"/>
          <a:stretch/>
        </p:blipFill>
        <p:spPr bwMode="auto">
          <a:xfrm>
            <a:off x="0" y="2095500"/>
            <a:ext cx="73152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6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D822-C36E-E37A-0508-6F7B00B93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AB81FF-2D37-D96B-D21A-31A009AF6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/>
            <a:fld id="{6490E9EE-8482-A24C-B85D-6D73D96186AF}" type="slidenum">
              <a:rPr lang="ru-RU" sz="2700">
                <a:solidFill>
                  <a:srgbClr val="000000"/>
                </a:solidFill>
                <a:latin typeface="Arial" panose="020B0604020202020204"/>
              </a:rPr>
              <a:pPr defTabSz="1371600"/>
              <a:t>13</a:t>
            </a:fld>
            <a:endParaRPr lang="ru-RU" sz="27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692B1-9D5F-0DA5-52DC-731D12D493CF}"/>
              </a:ext>
            </a:extLst>
          </p:cNvPr>
          <p:cNvSpPr txBox="1"/>
          <p:nvPr/>
        </p:nvSpPr>
        <p:spPr>
          <a:xfrm>
            <a:off x="838200" y="2628900"/>
            <a:ext cx="15880555" cy="32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 defTabSz="1371600">
              <a:lnSpc>
                <a:spcPct val="150000"/>
              </a:lnSpc>
              <a:buAutoNum type="arabicPeriod"/>
            </a:pPr>
            <a:r>
              <a:rPr lang="kk-KZ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Сапа инженері </a:t>
            </a:r>
            <a:r>
              <a:rPr lang="kk-KZ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(Инженер по качеству)</a:t>
            </a:r>
          </a:p>
          <a:p>
            <a:pPr marL="514350" indent="-514350" algn="just" defTabSz="1371600">
              <a:lnSpc>
                <a:spcPct val="150000"/>
              </a:lnSpc>
              <a:buAutoNum type="arabicPeriod"/>
            </a:pP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Жабдықтар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жөніндегі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инженер 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(Инженер по оборудованию)</a:t>
            </a:r>
          </a:p>
          <a:p>
            <a:pPr marL="514350" indent="-514350" algn="just" defTabSz="1371600">
              <a:lnSpc>
                <a:spcPct val="150000"/>
              </a:lnSpc>
              <a:buAutoNum type="arabicPeriod"/>
            </a:pP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Электроника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инженері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(Инженер-электронщик)</a:t>
            </a:r>
          </a:p>
          <a:p>
            <a:pPr marL="514350" indent="-514350" algn="just" defTabSz="1371600">
              <a:lnSpc>
                <a:spcPct val="150000"/>
              </a:lnSpc>
              <a:buAutoNum type="arabicPeriod"/>
            </a:pP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Өндірістік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процестерді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автоматтандыру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инженері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(Инженер АСУ ТП)</a:t>
            </a:r>
            <a:endParaRPr lang="ru-KZ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4ED6A5A-7518-A377-4B8B-1E17CB2B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Қажетті Кадрлар:</a:t>
            </a:r>
            <a:endParaRPr lang="ru-KZ" dirty="0"/>
          </a:p>
        </p:txBody>
      </p:sp>
      <p:pic>
        <p:nvPicPr>
          <p:cNvPr id="3074" name="Picture 2" descr="Нелёгкая промышленность: как сегодня находить инженеров в обрабатывающей  отрасли">
            <a:extLst>
              <a:ext uri="{FF2B5EF4-FFF2-40B4-BE49-F238E27FC236}">
                <a16:creationId xmlns:a16="http://schemas.microsoft.com/office/drawing/2014/main" id="{E09D188B-51C5-6436-B00A-3087B426B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94" y="7472323"/>
            <a:ext cx="8405812" cy="240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0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7E522-A0E9-4D31-A545-82B042630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8DC489-EE5F-3961-43C9-3227F0CDA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/>
            <a:fld id="{6490E9EE-8482-A24C-B85D-6D73D96186AF}" type="slidenum">
              <a:rPr lang="ru-RU" sz="2700">
                <a:solidFill>
                  <a:srgbClr val="000000"/>
                </a:solidFill>
                <a:latin typeface="Arial" panose="020B0604020202020204"/>
              </a:rPr>
              <a:pPr defTabSz="1371600"/>
              <a:t>14</a:t>
            </a:fld>
            <a:endParaRPr lang="ru-RU" sz="27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093E1-610A-C076-3273-C76B943D2BE4}"/>
              </a:ext>
            </a:extLst>
          </p:cNvPr>
          <p:cNvSpPr txBox="1"/>
          <p:nvPr/>
        </p:nvSpPr>
        <p:spPr>
          <a:xfrm>
            <a:off x="228600" y="2213571"/>
            <a:ext cx="11430000" cy="8073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Тағылымдама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өтетін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зауыттар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:</a:t>
            </a:r>
          </a:p>
          <a:p>
            <a:pPr algn="just" defTabSz="1371600">
              <a:lnSpc>
                <a:spcPct val="150000"/>
              </a:lnSpc>
            </a:pPr>
            <a:r>
              <a:rPr lang="kk-KZ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1. </a:t>
            </a:r>
            <a:r>
              <a:rPr lang="en-US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Hyundai Trans Almaty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және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en-US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Hyundai Trans Kazakhstan </a:t>
            </a:r>
            <a:r>
              <a:rPr lang="en-US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–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заманауи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өндіріс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процестерін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үйрену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үшін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.</a:t>
            </a:r>
          </a:p>
          <a:p>
            <a:pPr algn="just" defTabSz="1371600">
              <a:lnSpc>
                <a:spcPct val="150000"/>
              </a:lnSpc>
            </a:pPr>
            <a:r>
              <a:rPr lang="kk-KZ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2. </a:t>
            </a:r>
            <a:r>
              <a:rPr lang="en-US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Astana Motors Engineering </a:t>
            </a:r>
            <a:r>
              <a:rPr lang="en-US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–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инженерлік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құзыреттілікті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арттыру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үшін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.</a:t>
            </a:r>
          </a:p>
          <a:p>
            <a:pPr algn="just" defTabSz="1371600">
              <a:lnSpc>
                <a:spcPct val="150000"/>
              </a:lnSpc>
            </a:pPr>
            <a:r>
              <a:rPr lang="kk-KZ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3. </a:t>
            </a:r>
            <a:r>
              <a:rPr lang="en-US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Chery Automobile Co., Ltd., Great Wall Motor Company Limited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және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ООО "</a:t>
            </a:r>
            <a:r>
              <a:rPr lang="en-US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Haval</a:t>
            </a:r>
            <a:r>
              <a:rPr lang="en-US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Motor Manufacturing Rus" </a:t>
            </a:r>
            <a:r>
              <a:rPr lang="en-US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–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халықаралық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стандарттар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бойынша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өндірістік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тәжірибе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жинау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үшін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.</a:t>
            </a:r>
          </a:p>
          <a:p>
            <a:pPr algn="just" defTabSz="1371600">
              <a:lnSpc>
                <a:spcPct val="150000"/>
              </a:lnSpc>
            </a:pPr>
            <a:endParaRPr lang="ru-KZ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BB94F9-31F3-EBF3-0C55-F16C88C5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Тағылымдама </a:t>
            </a:r>
            <a:endParaRPr lang="ru-KZ" dirty="0"/>
          </a:p>
        </p:txBody>
      </p:sp>
      <p:pic>
        <p:nvPicPr>
          <p:cNvPr id="4100" name="Picture 4" descr="Производственная практика – Бесплатные иконки: бизнес">
            <a:extLst>
              <a:ext uri="{FF2B5EF4-FFF2-40B4-BE49-F238E27FC236}">
                <a16:creationId xmlns:a16="http://schemas.microsoft.com/office/drawing/2014/main" id="{4BDFD8AA-1FE1-11BA-43E4-6CE99088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2705100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6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BF9F4-55A5-C89A-2C6E-83677B4AF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CF3AEC-6849-654F-D1CB-74CCEFD57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00"/>
            <a:fld id="{6490E9EE-8482-A24C-B85D-6D73D96186AF}" type="slidenum">
              <a:rPr lang="ru-RU" sz="2700">
                <a:solidFill>
                  <a:srgbClr val="000000"/>
                </a:solidFill>
                <a:latin typeface="Arial" panose="020B0604020202020204"/>
              </a:rPr>
              <a:pPr defTabSz="1371600"/>
              <a:t>15</a:t>
            </a:fld>
            <a:endParaRPr lang="ru-RU" sz="27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20CF8-AEEC-D496-07F9-694E7949BDB0}"/>
              </a:ext>
            </a:extLst>
          </p:cNvPr>
          <p:cNvSpPr txBox="1"/>
          <p:nvPr/>
        </p:nvSpPr>
        <p:spPr>
          <a:xfrm>
            <a:off x="502445" y="2705100"/>
            <a:ext cx="17297400" cy="6457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Astana Motors Manufacturing Kazakhstan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зауытының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дуалды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оқыту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жүйесін</a:t>
            </a:r>
            <a:r>
              <a:rPr lang="ru-RU" sz="35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rgbClr val="C00000"/>
                </a:solidFill>
                <a:latin typeface="Georgia Pro Cond Semibold" panose="02040706050405020303" pitchFamily="18" charset="0"/>
              </a:rPr>
              <a:t>қолдауы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—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өндіріс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пен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білімнің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үйлесімді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дамуына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жасалған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маңызды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қадам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 </a:t>
            </a:r>
          </a:p>
          <a:p>
            <a:pPr algn="just" defTabSz="1371600">
              <a:lnSpc>
                <a:spcPct val="150000"/>
              </a:lnSpc>
            </a:pPr>
            <a:endParaRPr lang="ru-RU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>
              <a:lnSpc>
                <a:spcPct val="150000"/>
              </a:lnSpc>
            </a:pP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Зауыт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болашақ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мамандарды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даярлау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үшін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оқу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орындарымен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тығыз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серіктестік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орнатып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студенттерге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тәжірибе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жинауға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жағдай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жасайды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 </a:t>
            </a:r>
          </a:p>
          <a:p>
            <a:pPr algn="just" defTabSz="1371600">
              <a:lnSpc>
                <a:spcPct val="150000"/>
              </a:lnSpc>
            </a:pPr>
            <a:endParaRPr lang="ru-RU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  <a:p>
            <a:pPr algn="just" defTabSz="1371600">
              <a:lnSpc>
                <a:spcPct val="150000"/>
              </a:lnSpc>
            </a:pP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Бұл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бастама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ел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экономикасын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нығайтып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,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жоғары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білікті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кадрлар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қалыптастыруға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 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мүмкіндік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 </a:t>
            </a:r>
            <a:r>
              <a:rPr lang="ru-RU" sz="3500" b="1" dirty="0" err="1">
                <a:solidFill>
                  <a:schemeClr val="tx2"/>
                </a:solidFill>
                <a:latin typeface="Georgia Pro Cond Semibold" panose="02040706050405020303" pitchFamily="18" charset="0"/>
              </a:rPr>
              <a:t>береді</a:t>
            </a:r>
            <a:r>
              <a:rPr lang="ru-RU" sz="3500" b="1" dirty="0">
                <a:solidFill>
                  <a:schemeClr val="tx2"/>
                </a:solidFill>
                <a:latin typeface="Georgia Pro Cond Semibold" panose="02040706050405020303" pitchFamily="18" charset="0"/>
              </a:rPr>
              <a:t>.</a:t>
            </a:r>
            <a:endParaRPr lang="ru-KZ" sz="3500" b="1" dirty="0">
              <a:solidFill>
                <a:schemeClr val="tx2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3AF8B2-64B9-A890-DBDE-95BDBAF8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Қорытындылай келе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89716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3B9AF-4198-F40B-97AA-8E7E6D7B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99748"/>
            <a:ext cx="15322500" cy="1282500"/>
          </a:xfrm>
        </p:spPr>
        <p:txBody>
          <a:bodyPr/>
          <a:lstStyle/>
          <a:p>
            <a:pPr algn="ctr"/>
            <a:r>
              <a:rPr lang="ru-RU" dirty="0" err="1"/>
              <a:t>Назарларыңызға</a:t>
            </a:r>
            <a:r>
              <a:rPr lang="ru-RU" dirty="0"/>
              <a:t> </a:t>
            </a:r>
            <a:r>
              <a:rPr lang="ru-RU" dirty="0" err="1"/>
              <a:t>рақмет</a:t>
            </a:r>
            <a:r>
              <a:rPr lang="ru-RU" dirty="0"/>
              <a:t>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A2B8B2-849F-69BA-F96F-649EEA926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0" y="3177000"/>
            <a:ext cx="3847500" cy="3847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199D3E2-9844-E9C9-74FF-D5B164543020}"/>
              </a:ext>
            </a:extLst>
          </p:cNvPr>
          <p:cNvSpPr txBox="1">
            <a:spLocks/>
          </p:cNvSpPr>
          <p:nvPr/>
        </p:nvSpPr>
        <p:spPr>
          <a:xfrm>
            <a:off x="1584000" y="7171200"/>
            <a:ext cx="4050000" cy="258300"/>
          </a:xfrm>
          <a:prstGeom prst="rect">
            <a:avLst/>
          </a:prstGeom>
        </p:spPr>
        <p:txBody>
          <a:bodyPr vert="horz" lIns="0" tIns="68580" rIns="137160" bIns="6858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/>
            <a:r>
              <a:rPr lang="en-US" sz="1200" i="1" dirty="0">
                <a:solidFill>
                  <a:srgbClr val="FFFFFF"/>
                </a:solidFill>
                <a:latin typeface="Arial" panose="020B0604020202020204"/>
              </a:rPr>
              <a:t>ASTANA MOTORS MANUFACTURING KAZAKHSTAN</a:t>
            </a:r>
            <a:endParaRPr lang="ru-RU" sz="1200" i="1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A5FBEC7-1FA3-D556-AF0E-EB860E589D9D}"/>
              </a:ext>
            </a:extLst>
          </p:cNvPr>
          <p:cNvSpPr txBox="1">
            <a:spLocks/>
          </p:cNvSpPr>
          <p:nvPr/>
        </p:nvSpPr>
        <p:spPr>
          <a:xfrm>
            <a:off x="7221599" y="7171200"/>
            <a:ext cx="3847502" cy="258300"/>
          </a:xfrm>
          <a:prstGeom prst="rect">
            <a:avLst/>
          </a:prstGeom>
        </p:spPr>
        <p:txBody>
          <a:bodyPr vert="horz" lIns="0" tIns="68580" rIns="137160" bIns="6858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/>
            <a:r>
              <a:rPr lang="en-US" sz="1200" i="1" dirty="0">
                <a:solidFill>
                  <a:srgbClr val="FFFFFF"/>
                </a:solidFill>
                <a:latin typeface="Arial" panose="020B0604020202020204"/>
              </a:rPr>
              <a:t>@AMMK_KZ</a:t>
            </a:r>
            <a:endParaRPr lang="ru-RU" sz="1200" i="1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26" name="Picture 2" descr="Интернет сайт – Бесплатные иконки: сеть">
            <a:extLst>
              <a:ext uri="{FF2B5EF4-FFF2-40B4-BE49-F238E27FC236}">
                <a16:creationId xmlns:a16="http://schemas.microsoft.com/office/drawing/2014/main" id="{A8C25611-F25F-9188-AAA1-9ECB4516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" y="9131513"/>
            <a:ext cx="877500" cy="8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0B7A34-94E8-31BF-D76C-163739B77883}"/>
              </a:ext>
            </a:extLst>
          </p:cNvPr>
          <p:cNvSpPr txBox="1"/>
          <p:nvPr/>
        </p:nvSpPr>
        <p:spPr>
          <a:xfrm>
            <a:off x="1111500" y="9293264"/>
            <a:ext cx="4050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ru-KZ" sz="2700" dirty="0">
                <a:solidFill>
                  <a:srgbClr val="000000"/>
                </a:solidFill>
                <a:latin typeface="Arial" panose="020B0604020202020204"/>
              </a:rPr>
              <a:t>https://astana-motors.kz/</a:t>
            </a:r>
          </a:p>
        </p:txBody>
      </p:sp>
      <p:pic>
        <p:nvPicPr>
          <p:cNvPr id="1030" name="Picture 6" descr="Instagram logo png, Instagram logo transparent png, Instagram icon  transparent free png 23986580 PNG">
            <a:extLst>
              <a:ext uri="{FF2B5EF4-FFF2-40B4-BE49-F238E27FC236}">
                <a16:creationId xmlns:a16="http://schemas.microsoft.com/office/drawing/2014/main" id="{6DF16682-DEA9-08CA-3530-05BF62AB8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5" t="15305" r="8661" b="16044"/>
          <a:stretch/>
        </p:blipFill>
        <p:spPr bwMode="auto">
          <a:xfrm>
            <a:off x="5427563" y="9131513"/>
            <a:ext cx="896370" cy="8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A8DFF5-038E-6F1D-D903-0F900B677486}"/>
              </a:ext>
            </a:extLst>
          </p:cNvPr>
          <p:cNvSpPr txBox="1"/>
          <p:nvPr/>
        </p:nvSpPr>
        <p:spPr>
          <a:xfrm>
            <a:off x="6323933" y="9259514"/>
            <a:ext cx="4050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dirty="0">
                <a:solidFill>
                  <a:srgbClr val="000000"/>
                </a:solidFill>
                <a:latin typeface="Arial" panose="020B0604020202020204"/>
              </a:rPr>
              <a:t>ammk_kz</a:t>
            </a:r>
            <a:endParaRPr lang="ru-KZ" sz="27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5" name="Рисунок 4" descr="Изображение выглядит как шаблон, прямоугольный, Симметр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123F780-8639-865C-3F43-4E99A781D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900" y="3177000"/>
            <a:ext cx="3850200" cy="38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3054683-54B3-91A1-AA6F-FED3C4D3B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0E9EE-8482-A24C-B85D-6D73D96186A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9B79D-1375-46C2-FCDE-38415A66B0A6}"/>
              </a:ext>
            </a:extLst>
          </p:cNvPr>
          <p:cNvSpPr txBox="1"/>
          <p:nvPr/>
        </p:nvSpPr>
        <p:spPr>
          <a:xfrm>
            <a:off x="26398" y="2628900"/>
            <a:ext cx="7989010" cy="37343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2022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жылдың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қыркүйегінде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«</a:t>
            </a:r>
            <a:r>
              <a:rPr kumimoji="0" lang="en-US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Astana Motors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»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компаниясы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endParaRPr kumimoji="0" lang="en-US" sz="3000" b="1" i="0" u="none" strike="noStrike" kern="1200" cap="none" spc="-6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Cond Semibold" panose="02040706050405020303" pitchFamily="18" charset="0"/>
              <a:ea typeface="Lora Bold"/>
              <a:cs typeface="Lora Bold"/>
              <a:sym typeface="Lora Bold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6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Chery Automobile Company, Changan International Corporation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және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en-US" sz="3000" b="1" i="0" u="none" strike="noStrike" kern="1200" cap="none" spc="-6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Great Wall Motor 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автомобиль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концерндерімен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меморандумдарға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қол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қойып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,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компанияның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Қытай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маркалы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автокөліктерді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Қазақстанда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шығару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құқығын</a:t>
            </a:r>
            <a:r>
              <a:rPr kumimoji="0" lang="ru-RU" sz="3000" b="1" i="0" u="none" strike="noStrike" kern="1200" cap="none" spc="-6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kumimoji="0" lang="ru-RU" sz="3000" b="1" i="0" u="none" strike="noStrike" kern="1200" cap="none" spc="-6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растады</a:t>
            </a:r>
            <a:endParaRPr kumimoji="0" lang="en-US" sz="3000" b="1" i="0" u="none" strike="noStrike" kern="1200" cap="none" spc="-6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Cond Semibold" panose="02040706050405020303" pitchFamily="18" charset="0"/>
              <a:ea typeface="Lora Bold"/>
              <a:cs typeface="Lora Bold"/>
              <a:sym typeface="Lora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158AE-F550-933E-DE34-56885A12BA39}"/>
              </a:ext>
            </a:extLst>
          </p:cNvPr>
          <p:cNvSpPr txBox="1"/>
          <p:nvPr/>
        </p:nvSpPr>
        <p:spPr>
          <a:xfrm>
            <a:off x="8917639" y="6976398"/>
            <a:ext cx="9385601" cy="1753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92"/>
              </a:lnSpc>
            </a:pPr>
            <a:r>
              <a:rPr lang="en-US" sz="44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ASTANA MOTORS </a:t>
            </a:r>
          </a:p>
          <a:p>
            <a:pPr algn="ctr">
              <a:lnSpc>
                <a:spcPts val="4292"/>
              </a:lnSpc>
            </a:pPr>
            <a:r>
              <a:rPr lang="en-US" sz="4400" b="1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MANUFACTURING </a:t>
            </a:r>
            <a:r>
              <a:rPr lang="en-US" sz="4400" b="1" dirty="0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KAZAKHSTAN</a:t>
            </a:r>
          </a:p>
          <a:p>
            <a:pPr algn="ctr">
              <a:lnSpc>
                <a:spcPts val="4292"/>
              </a:lnSpc>
            </a:pPr>
            <a:r>
              <a:rPr lang="ru-RU" sz="4400" b="1" dirty="0">
                <a:solidFill>
                  <a:schemeClr val="tx2"/>
                </a:solidFill>
                <a:latin typeface="Lora Bold"/>
                <a:ea typeface="Lora Bold"/>
                <a:cs typeface="Lora Bold"/>
                <a:sym typeface="Lora Bold"/>
              </a:rPr>
              <a:t>МУЛЬТИБРЕНДТІ ЗА</a:t>
            </a:r>
            <a:r>
              <a:rPr lang="kk-KZ" sz="4400" b="1" dirty="0">
                <a:solidFill>
                  <a:schemeClr val="tx2"/>
                </a:solidFill>
                <a:latin typeface="Lora Bold"/>
                <a:ea typeface="Lora Bold"/>
                <a:cs typeface="Lora Bold"/>
                <a:sym typeface="Lora Bold"/>
              </a:rPr>
              <a:t>УЫТЫ</a:t>
            </a:r>
            <a:endParaRPr lang="en-US" sz="4400" b="1" dirty="0">
              <a:solidFill>
                <a:schemeClr val="tx2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2296A32-46F4-D339-1FA7-C1FD56431E48}"/>
              </a:ext>
            </a:extLst>
          </p:cNvPr>
          <p:cNvSpPr txBox="1"/>
          <p:nvPr/>
        </p:nvSpPr>
        <p:spPr>
          <a:xfrm>
            <a:off x="9495639" y="8855490"/>
            <a:ext cx="8229600" cy="1214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ru-RU" sz="3000" b="1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Жеңіл</a:t>
            </a:r>
            <a:r>
              <a:rPr lang="ru-RU" sz="3000" b="1" dirty="0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lang="ru-RU" sz="3000" b="1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автомобильдер</a:t>
            </a:r>
            <a:r>
              <a:rPr lang="ru-RU" sz="3000" b="1" dirty="0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lang="ru-RU" sz="3000" b="1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шығаратын</a:t>
            </a:r>
            <a:r>
              <a:rPr lang="ru-RU" sz="3000" b="1" dirty="0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lang="ru-RU" sz="3000" b="1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толық</a:t>
            </a:r>
            <a:r>
              <a:rPr lang="ru-RU" sz="3000" b="1" dirty="0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lang="ru-RU" sz="3000" b="1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циклді</a:t>
            </a:r>
            <a:r>
              <a:rPr lang="ru-RU" sz="3000" b="1" dirty="0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 </a:t>
            </a:r>
            <a:r>
              <a:rPr lang="ru-RU" sz="3000" b="1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Lora Bold"/>
                <a:cs typeface="Lora Bold"/>
                <a:sym typeface="Lora Bold"/>
              </a:rPr>
              <a:t>зауыт</a:t>
            </a:r>
            <a:endParaRPr lang="en-US" sz="3000" b="1" dirty="0">
              <a:solidFill>
                <a:schemeClr val="tx2"/>
              </a:solidFill>
              <a:latin typeface="Georgia Pro Cond Semibold" panose="02040706050405020303" pitchFamily="18" charset="0"/>
              <a:ea typeface="Lora Bold"/>
              <a:cs typeface="Lora Bold"/>
              <a:sym typeface="Lora Bold"/>
            </a:endParaRP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7531E3C6-9FF6-E0D7-FC8C-5A53AFF18D04}"/>
              </a:ext>
            </a:extLst>
          </p:cNvPr>
          <p:cNvPicPr/>
          <p:nvPr/>
        </p:nvPicPr>
        <p:blipFill>
          <a:blip r:embed="rId2" cstate="print"/>
          <a:srcRect l="1209" t="27004"/>
          <a:stretch/>
        </p:blipFill>
        <p:spPr>
          <a:xfrm>
            <a:off x="8015408" y="2095500"/>
            <a:ext cx="10103101" cy="4572000"/>
          </a:xfrm>
          <a:prstGeom prst="rect">
            <a:avLst/>
          </a:prstGeom>
        </p:spPr>
      </p:pic>
      <p:pic>
        <p:nvPicPr>
          <p:cNvPr id="2050" name="Picture 2" descr="О бренде | Мэйджор Олимп СПб — официальный дилер Changan в Санкт-Петербурге">
            <a:extLst>
              <a:ext uri="{FF2B5EF4-FFF2-40B4-BE49-F238E27FC236}">
                <a16:creationId xmlns:a16="http://schemas.microsoft.com/office/drawing/2014/main" id="{815B9C99-4284-F2FF-3A34-4209B0325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9428" r="25834" b="28556"/>
          <a:stretch/>
        </p:blipFill>
        <p:spPr bwMode="auto">
          <a:xfrm>
            <a:off x="377750" y="7065100"/>
            <a:ext cx="454363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Логотип Chery">
            <a:extLst>
              <a:ext uri="{FF2B5EF4-FFF2-40B4-BE49-F238E27FC236}">
                <a16:creationId xmlns:a16="http://schemas.microsoft.com/office/drawing/2014/main" id="{3E8EC169-AA40-94EF-F9A2-04BA4C59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02" y="7065100"/>
            <a:ext cx="2713398" cy="15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WM vector logo (.EPS + .AI + .CDR) download for free">
            <a:extLst>
              <a:ext uri="{FF2B5EF4-FFF2-40B4-BE49-F238E27FC236}">
                <a16:creationId xmlns:a16="http://schemas.microsoft.com/office/drawing/2014/main" id="{2AF825A0-ABA5-FD22-8954-1983736B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68" y="8629580"/>
            <a:ext cx="1417998" cy="14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арка Haval сменила логотип Автомобильный портал 5 Колесо">
            <a:extLst>
              <a:ext uri="{FF2B5EF4-FFF2-40B4-BE49-F238E27FC236}">
                <a16:creationId xmlns:a16="http://schemas.microsoft.com/office/drawing/2014/main" id="{5BC81733-7771-26EE-037A-5376364D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64" y="9027043"/>
            <a:ext cx="3381214" cy="62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5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3B9F-9EFC-99F2-D44B-9A762A08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2981E8-36E8-F52F-DE7F-C68798DE8F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0E9EE-8482-A24C-B85D-6D73D96186A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Picture 2" descr="Мультибрендовый завод">
            <a:extLst>
              <a:ext uri="{FF2B5EF4-FFF2-40B4-BE49-F238E27FC236}">
                <a16:creationId xmlns:a16="http://schemas.microsoft.com/office/drawing/2014/main" id="{2D5A4419-623A-6608-7031-483716AB5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2187" r="12445" b="11479"/>
          <a:stretch/>
        </p:blipFill>
        <p:spPr bwMode="auto">
          <a:xfrm>
            <a:off x="0" y="-30986"/>
            <a:ext cx="7924800" cy="103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A506C4B-18FB-F4B8-CF82-BC040055C5DA}"/>
              </a:ext>
            </a:extLst>
          </p:cNvPr>
          <p:cNvSpPr txBox="1"/>
          <p:nvPr/>
        </p:nvSpPr>
        <p:spPr>
          <a:xfrm>
            <a:off x="8534400" y="3086100"/>
            <a:ext cx="9067800" cy="63350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Өндіріс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алаңы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209 000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ш.м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.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құрайды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3762"/>
              </a:lnSpc>
              <a:spcBef>
                <a:spcPct val="0"/>
              </a:spcBef>
            </a:pPr>
            <a:endParaRPr lang="ru-RU" sz="4000" b="1" spc="-68" dirty="0">
              <a:solidFill>
                <a:schemeClr val="tx2"/>
              </a:solidFill>
              <a:latin typeface="Georgia Pro Cond Semibold" panose="02040706050405020303" pitchFamily="18" charset="0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Мультибрендті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зауыттың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жоспарланған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өндірістік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қуаты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жылына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90 </a:t>
            </a:r>
            <a:r>
              <a:rPr lang="en-US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000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дана,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сондықтан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әр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2,5 минут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сайын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конвейерден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жаңа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көліктер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шығады</a:t>
            </a:r>
            <a:r>
              <a:rPr lang="ru-RU" sz="4000" b="1" spc="-68" dirty="0">
                <a:solidFill>
                  <a:srgbClr val="C00000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lnSpc>
                <a:spcPts val="3762"/>
              </a:lnSpc>
              <a:spcBef>
                <a:spcPct val="0"/>
              </a:spcBef>
            </a:pPr>
            <a:endParaRPr lang="ru-RU" sz="4000" b="1" spc="-68" dirty="0">
              <a:solidFill>
                <a:schemeClr val="tx2"/>
              </a:solidFill>
              <a:latin typeface="Georgia Pro Cond Semibold" panose="02040706050405020303" pitchFamily="18" charset="0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Кәсіпорын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автокөлікті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дәнекерлеу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,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сырлау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және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құрастыру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бойынша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технологиялық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операцияларды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қолдана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отырып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,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шағын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тораптар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әдісімен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автомобильдерді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шығаратын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ru-RU" sz="4000" b="1" spc="-68" dirty="0" err="1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болады</a:t>
            </a:r>
            <a:r>
              <a:rPr lang="ru-RU" sz="4000" b="1" spc="-68" dirty="0">
                <a:solidFill>
                  <a:schemeClr val="tx2"/>
                </a:solidFill>
                <a:latin typeface="Georgia Pro Cond Semibold" panose="02040706050405020303" pitchFamily="18" charset="0"/>
                <a:ea typeface="Open Sans"/>
                <a:cs typeface="Open Sans"/>
                <a:sym typeface="Open Sans"/>
              </a:rPr>
              <a:t>.</a:t>
            </a:r>
            <a:endParaRPr lang="en-US" sz="4000" b="1" spc="-68" dirty="0">
              <a:solidFill>
                <a:schemeClr val="tx2"/>
              </a:solidFill>
              <a:latin typeface="Georgia Pro Cond Semibold" panose="02040706050405020303" pitchFamily="18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476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785973" h="9945547">
                <a:moveTo>
                  <a:pt x="0" y="0"/>
                </a:moveTo>
                <a:lnTo>
                  <a:pt x="20785973" y="0"/>
                </a:lnTo>
                <a:lnTo>
                  <a:pt x="20785973" y="9945547"/>
                </a:lnTo>
                <a:lnTo>
                  <a:pt x="0" y="994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17" t="-3078" r="-20363" b="-2073"/>
            </a:stretch>
          </a:blipFill>
        </p:spPr>
        <p:txBody>
          <a:bodyPr/>
          <a:lstStyle/>
          <a:p>
            <a:endParaRPr lang="ru-K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74259" y="0"/>
            <a:ext cx="14211864" cy="9553892"/>
          </a:xfrm>
          <a:custGeom>
            <a:avLst/>
            <a:gdLst/>
            <a:ahLst/>
            <a:cxnLst/>
            <a:rect l="l" t="t" r="r" b="b"/>
            <a:pathLst>
              <a:path w="14211864" h="9553892">
                <a:moveTo>
                  <a:pt x="0" y="0"/>
                </a:moveTo>
                <a:lnTo>
                  <a:pt x="14211863" y="0"/>
                </a:lnTo>
                <a:lnTo>
                  <a:pt x="14211863" y="9553892"/>
                </a:lnTo>
                <a:lnTo>
                  <a:pt x="0" y="9553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22" t="-9302" r="-15474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074259" cy="5143500"/>
          </a:xfrm>
          <a:custGeom>
            <a:avLst/>
            <a:gdLst/>
            <a:ahLst/>
            <a:cxnLst/>
            <a:rect l="l" t="t" r="r" b="b"/>
            <a:pathLst>
              <a:path w="8074259" h="5143500">
                <a:moveTo>
                  <a:pt x="0" y="0"/>
                </a:moveTo>
                <a:lnTo>
                  <a:pt x="8074259" y="0"/>
                </a:lnTo>
                <a:lnTo>
                  <a:pt x="807425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62" t="-305" r="-119685" b="-23485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Freeform 4"/>
          <p:cNvSpPr/>
          <p:nvPr/>
        </p:nvSpPr>
        <p:spPr>
          <a:xfrm>
            <a:off x="8074259" y="7124700"/>
            <a:ext cx="10213741" cy="3206432"/>
          </a:xfrm>
          <a:custGeom>
            <a:avLst/>
            <a:gdLst/>
            <a:ahLst/>
            <a:cxnLst/>
            <a:rect l="l" t="t" r="r" b="b"/>
            <a:pathLst>
              <a:path w="10304577" h="3276393">
                <a:moveTo>
                  <a:pt x="0" y="0"/>
                </a:moveTo>
                <a:lnTo>
                  <a:pt x="10304576" y="0"/>
                </a:lnTo>
                <a:lnTo>
                  <a:pt x="10304576" y="3276393"/>
                </a:lnTo>
                <a:lnTo>
                  <a:pt x="0" y="327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17" t="-14294" r="-39094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5" name="Freeform 5"/>
          <p:cNvSpPr/>
          <p:nvPr/>
        </p:nvSpPr>
        <p:spPr>
          <a:xfrm>
            <a:off x="0" y="5143500"/>
            <a:ext cx="8074259" cy="5404420"/>
          </a:xfrm>
          <a:custGeom>
            <a:avLst/>
            <a:gdLst/>
            <a:ahLst/>
            <a:cxnLst/>
            <a:rect l="l" t="t" r="r" b="b"/>
            <a:pathLst>
              <a:path w="8074259" h="5404420">
                <a:moveTo>
                  <a:pt x="0" y="0"/>
                </a:moveTo>
                <a:lnTo>
                  <a:pt x="8074259" y="0"/>
                </a:lnTo>
                <a:lnTo>
                  <a:pt x="8074259" y="5404420"/>
                </a:lnTo>
                <a:lnTo>
                  <a:pt x="0" y="5404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71" b="-1671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Freeform 6"/>
          <p:cNvSpPr/>
          <p:nvPr/>
        </p:nvSpPr>
        <p:spPr>
          <a:xfrm>
            <a:off x="8458200" y="1770588"/>
            <a:ext cx="8346366" cy="2998738"/>
          </a:xfrm>
          <a:custGeom>
            <a:avLst/>
            <a:gdLst/>
            <a:ahLst/>
            <a:cxnLst/>
            <a:rect l="l" t="t" r="r" b="b"/>
            <a:pathLst>
              <a:path w="8346366" h="2998738">
                <a:moveTo>
                  <a:pt x="0" y="0"/>
                </a:moveTo>
                <a:lnTo>
                  <a:pt x="8346366" y="0"/>
                </a:lnTo>
                <a:lnTo>
                  <a:pt x="8346366" y="2998738"/>
                </a:lnTo>
                <a:lnTo>
                  <a:pt x="0" y="299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672" t="-84117" r="-92811" b="-164117"/>
            </a:stretch>
          </a:blipFill>
        </p:spPr>
        <p:txBody>
          <a:bodyPr/>
          <a:lstStyle/>
          <a:p>
            <a:endParaRPr lang="ru-K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868169" cy="6219130"/>
          </a:xfrm>
          <a:custGeom>
            <a:avLst/>
            <a:gdLst/>
            <a:ahLst/>
            <a:cxnLst/>
            <a:rect l="l" t="t" r="r" b="b"/>
            <a:pathLst>
              <a:path w="12868169" h="6843793">
                <a:moveTo>
                  <a:pt x="0" y="0"/>
                </a:moveTo>
                <a:lnTo>
                  <a:pt x="12868169" y="0"/>
                </a:lnTo>
                <a:lnTo>
                  <a:pt x="12868169" y="6843793"/>
                </a:lnTo>
                <a:lnTo>
                  <a:pt x="0" y="6843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34" r="-18109" b="-10044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" name="Freeform 3"/>
          <p:cNvSpPr/>
          <p:nvPr/>
        </p:nvSpPr>
        <p:spPr>
          <a:xfrm>
            <a:off x="11561288" y="15965"/>
            <a:ext cx="7377205" cy="4863996"/>
          </a:xfrm>
          <a:custGeom>
            <a:avLst/>
            <a:gdLst/>
            <a:ahLst/>
            <a:cxnLst/>
            <a:rect l="l" t="t" r="r" b="b"/>
            <a:pathLst>
              <a:path w="7377205" h="4863996">
                <a:moveTo>
                  <a:pt x="0" y="0"/>
                </a:moveTo>
                <a:lnTo>
                  <a:pt x="7377206" y="0"/>
                </a:lnTo>
                <a:lnTo>
                  <a:pt x="7377206" y="4863996"/>
                </a:lnTo>
                <a:lnTo>
                  <a:pt x="0" y="486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218" r="-4001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Freeform 4"/>
          <p:cNvSpPr/>
          <p:nvPr/>
        </p:nvSpPr>
        <p:spPr>
          <a:xfrm>
            <a:off x="11561288" y="4879961"/>
            <a:ext cx="7054308" cy="5407039"/>
          </a:xfrm>
          <a:custGeom>
            <a:avLst/>
            <a:gdLst/>
            <a:ahLst/>
            <a:cxnLst/>
            <a:rect l="l" t="t" r="r" b="b"/>
            <a:pathLst>
              <a:path w="7054308" h="5407039">
                <a:moveTo>
                  <a:pt x="0" y="0"/>
                </a:moveTo>
                <a:lnTo>
                  <a:pt x="7054308" y="0"/>
                </a:lnTo>
                <a:lnTo>
                  <a:pt x="7054308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3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5" name="Freeform 5"/>
          <p:cNvSpPr/>
          <p:nvPr/>
        </p:nvSpPr>
        <p:spPr>
          <a:xfrm>
            <a:off x="457200" y="6219130"/>
            <a:ext cx="7512919" cy="2007939"/>
          </a:xfrm>
          <a:custGeom>
            <a:avLst/>
            <a:gdLst/>
            <a:ahLst/>
            <a:cxnLst/>
            <a:rect l="l" t="t" r="r" b="b"/>
            <a:pathLst>
              <a:path w="7512919" h="2007939">
                <a:moveTo>
                  <a:pt x="0" y="0"/>
                </a:moveTo>
                <a:lnTo>
                  <a:pt x="7512919" y="0"/>
                </a:lnTo>
                <a:lnTo>
                  <a:pt x="7512919" y="2007939"/>
                </a:lnTo>
                <a:lnTo>
                  <a:pt x="0" y="2007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95" t="-952" b="-952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Freeform 6"/>
          <p:cNvSpPr/>
          <p:nvPr/>
        </p:nvSpPr>
        <p:spPr>
          <a:xfrm>
            <a:off x="457200" y="8476211"/>
            <a:ext cx="7512919" cy="1810789"/>
          </a:xfrm>
          <a:custGeom>
            <a:avLst/>
            <a:gdLst/>
            <a:ahLst/>
            <a:cxnLst/>
            <a:rect l="l" t="t" r="r" b="b"/>
            <a:pathLst>
              <a:path w="7512919" h="1810789">
                <a:moveTo>
                  <a:pt x="0" y="0"/>
                </a:moveTo>
                <a:lnTo>
                  <a:pt x="7512919" y="0"/>
                </a:lnTo>
                <a:lnTo>
                  <a:pt x="7512919" y="1810789"/>
                </a:lnTo>
                <a:lnTo>
                  <a:pt x="0" y="1810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3" b="-143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7" name="Freeform 7"/>
          <p:cNvSpPr/>
          <p:nvPr/>
        </p:nvSpPr>
        <p:spPr>
          <a:xfrm>
            <a:off x="7814331" y="6210072"/>
            <a:ext cx="3108982" cy="4038103"/>
          </a:xfrm>
          <a:custGeom>
            <a:avLst/>
            <a:gdLst/>
            <a:ahLst/>
            <a:cxnLst/>
            <a:rect l="l" t="t" r="r" b="b"/>
            <a:pathLst>
              <a:path w="3454187" h="4486473">
                <a:moveTo>
                  <a:pt x="0" y="0"/>
                </a:moveTo>
                <a:lnTo>
                  <a:pt x="3454188" y="0"/>
                </a:lnTo>
                <a:lnTo>
                  <a:pt x="3454188" y="4486473"/>
                </a:lnTo>
                <a:lnTo>
                  <a:pt x="0" y="44864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1F8F01-9928-D2D0-460B-B6745BBE7F78}"/>
              </a:ext>
            </a:extLst>
          </p:cNvPr>
          <p:cNvSpPr/>
          <p:nvPr/>
        </p:nvSpPr>
        <p:spPr>
          <a:xfrm>
            <a:off x="10210800" y="7277100"/>
            <a:ext cx="1219200" cy="18107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13"/>
            <a:ext cx="10573897" cy="4831395"/>
          </a:xfrm>
          <a:custGeom>
            <a:avLst/>
            <a:gdLst/>
            <a:ahLst/>
            <a:cxnLst/>
            <a:rect l="l" t="t" r="r" b="b"/>
            <a:pathLst>
              <a:path w="10573897" h="4831395">
                <a:moveTo>
                  <a:pt x="0" y="0"/>
                </a:moveTo>
                <a:lnTo>
                  <a:pt x="10573897" y="0"/>
                </a:lnTo>
                <a:lnTo>
                  <a:pt x="10573897" y="4831395"/>
                </a:lnTo>
                <a:lnTo>
                  <a:pt x="0" y="4831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41" t="-14179" r="-7360" b="-10492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" name="Freeform 3"/>
          <p:cNvSpPr/>
          <p:nvPr/>
        </p:nvSpPr>
        <p:spPr>
          <a:xfrm>
            <a:off x="10085204" y="4804782"/>
            <a:ext cx="9348153" cy="5673309"/>
          </a:xfrm>
          <a:custGeom>
            <a:avLst/>
            <a:gdLst/>
            <a:ahLst/>
            <a:cxnLst/>
            <a:rect l="l" t="t" r="r" b="b"/>
            <a:pathLst>
              <a:path w="9348153" h="5673309">
                <a:moveTo>
                  <a:pt x="0" y="0"/>
                </a:moveTo>
                <a:lnTo>
                  <a:pt x="9348153" y="0"/>
                </a:lnTo>
                <a:lnTo>
                  <a:pt x="9348153" y="5673309"/>
                </a:lnTo>
                <a:lnTo>
                  <a:pt x="0" y="5673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17" r="-236" b="-480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Freeform 4"/>
          <p:cNvSpPr/>
          <p:nvPr/>
        </p:nvSpPr>
        <p:spPr>
          <a:xfrm>
            <a:off x="10573897" y="-114300"/>
            <a:ext cx="7714103" cy="4919082"/>
          </a:xfrm>
          <a:custGeom>
            <a:avLst/>
            <a:gdLst/>
            <a:ahLst/>
            <a:cxnLst/>
            <a:rect l="l" t="t" r="r" b="b"/>
            <a:pathLst>
              <a:path w="7714103" h="4919082">
                <a:moveTo>
                  <a:pt x="0" y="0"/>
                </a:moveTo>
                <a:lnTo>
                  <a:pt x="7714103" y="0"/>
                </a:lnTo>
                <a:lnTo>
                  <a:pt x="7714103" y="4919082"/>
                </a:lnTo>
                <a:lnTo>
                  <a:pt x="0" y="4919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3" t="-1484" b="-11563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5" name="Freeform 5"/>
          <p:cNvSpPr/>
          <p:nvPr/>
        </p:nvSpPr>
        <p:spPr>
          <a:xfrm>
            <a:off x="264087" y="5143500"/>
            <a:ext cx="9821118" cy="2231780"/>
          </a:xfrm>
          <a:custGeom>
            <a:avLst/>
            <a:gdLst/>
            <a:ahLst/>
            <a:cxnLst/>
            <a:rect l="l" t="t" r="r" b="b"/>
            <a:pathLst>
              <a:path w="9821118" h="2231780">
                <a:moveTo>
                  <a:pt x="0" y="0"/>
                </a:moveTo>
                <a:lnTo>
                  <a:pt x="9821117" y="0"/>
                </a:lnTo>
                <a:lnTo>
                  <a:pt x="9821117" y="2231780"/>
                </a:lnTo>
                <a:lnTo>
                  <a:pt x="0" y="2231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82" b="-16493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Freeform 6"/>
          <p:cNvSpPr/>
          <p:nvPr/>
        </p:nvSpPr>
        <p:spPr>
          <a:xfrm>
            <a:off x="376389" y="7603880"/>
            <a:ext cx="9708815" cy="2198157"/>
          </a:xfrm>
          <a:custGeom>
            <a:avLst/>
            <a:gdLst/>
            <a:ahLst/>
            <a:cxnLst/>
            <a:rect l="l" t="t" r="r" b="b"/>
            <a:pathLst>
              <a:path w="9708815" h="2198157">
                <a:moveTo>
                  <a:pt x="0" y="0"/>
                </a:moveTo>
                <a:lnTo>
                  <a:pt x="9708815" y="0"/>
                </a:lnTo>
                <a:lnTo>
                  <a:pt x="9708815" y="2198157"/>
                </a:lnTo>
                <a:lnTo>
                  <a:pt x="0" y="2198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115" b="-8115"/>
            </a:stretch>
          </a:blipFill>
        </p:spPr>
        <p:txBody>
          <a:bodyPr/>
          <a:lstStyle/>
          <a:p>
            <a:endParaRPr lang="ru-K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366" y="1892904"/>
            <a:ext cx="17717268" cy="3031278"/>
          </a:xfrm>
          <a:custGeom>
            <a:avLst/>
            <a:gdLst/>
            <a:ahLst/>
            <a:cxnLst/>
            <a:rect l="l" t="t" r="r" b="b"/>
            <a:pathLst>
              <a:path w="17717268" h="3031278">
                <a:moveTo>
                  <a:pt x="0" y="0"/>
                </a:moveTo>
                <a:lnTo>
                  <a:pt x="17717268" y="0"/>
                </a:lnTo>
                <a:lnTo>
                  <a:pt x="17717268" y="3031277"/>
                </a:lnTo>
                <a:lnTo>
                  <a:pt x="0" y="3031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2" t="-21191" r="-572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" name="Freeform 3"/>
          <p:cNvSpPr/>
          <p:nvPr/>
        </p:nvSpPr>
        <p:spPr>
          <a:xfrm>
            <a:off x="285366" y="7132970"/>
            <a:ext cx="17717268" cy="3154030"/>
          </a:xfrm>
          <a:custGeom>
            <a:avLst/>
            <a:gdLst/>
            <a:ahLst/>
            <a:cxnLst/>
            <a:rect l="l" t="t" r="r" b="b"/>
            <a:pathLst>
              <a:path w="17717268" h="3154030">
                <a:moveTo>
                  <a:pt x="0" y="0"/>
                </a:moveTo>
                <a:lnTo>
                  <a:pt x="17717268" y="0"/>
                </a:lnTo>
                <a:lnTo>
                  <a:pt x="17717268" y="3154030"/>
                </a:lnTo>
                <a:lnTo>
                  <a:pt x="0" y="3154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59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Freeform 4"/>
          <p:cNvSpPr/>
          <p:nvPr/>
        </p:nvSpPr>
        <p:spPr>
          <a:xfrm>
            <a:off x="421619" y="5113971"/>
            <a:ext cx="14128189" cy="1782129"/>
          </a:xfrm>
          <a:custGeom>
            <a:avLst/>
            <a:gdLst/>
            <a:ahLst/>
            <a:cxnLst/>
            <a:rect l="l" t="t" r="r" b="b"/>
            <a:pathLst>
              <a:path w="14128189" h="1782129">
                <a:moveTo>
                  <a:pt x="0" y="0"/>
                </a:moveTo>
                <a:lnTo>
                  <a:pt x="14128189" y="0"/>
                </a:lnTo>
                <a:lnTo>
                  <a:pt x="14128189" y="1782129"/>
                </a:lnTo>
                <a:lnTo>
                  <a:pt x="0" y="1782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5" r="-1285"/>
            </a:stretch>
          </a:blipFill>
        </p:spPr>
        <p:txBody>
          <a:bodyPr/>
          <a:lstStyle/>
          <a:p>
            <a:endParaRPr lang="ru-KZ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E16E6B-1590-F170-27AE-E671F510587A}"/>
              </a:ext>
            </a:extLst>
          </p:cNvPr>
          <p:cNvSpPr txBox="1">
            <a:spLocks/>
          </p:cNvSpPr>
          <p:nvPr/>
        </p:nvSpPr>
        <p:spPr>
          <a:xfrm>
            <a:off x="390381" y="923397"/>
            <a:ext cx="8753619" cy="583075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Сапа </a:t>
            </a:r>
            <a:r>
              <a:rPr lang="ru-RU" dirty="0" err="1"/>
              <a:t>Инспекциясы</a:t>
            </a:r>
            <a:endParaRPr lang="ru-K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600" y="0"/>
            <a:ext cx="6279570" cy="10287000"/>
          </a:xfrm>
          <a:custGeom>
            <a:avLst/>
            <a:gdLst/>
            <a:ahLst/>
            <a:cxnLst/>
            <a:rect l="l" t="t" r="r" b="b"/>
            <a:pathLst>
              <a:path w="6279570" h="10287000">
                <a:moveTo>
                  <a:pt x="0" y="0"/>
                </a:moveTo>
                <a:lnTo>
                  <a:pt x="6279571" y="0"/>
                </a:lnTo>
                <a:lnTo>
                  <a:pt x="62795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1" r="-11111" b="-901"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B9F8DB92-3C28-BE39-D608-7E2491353D97}"/>
              </a:ext>
            </a:extLst>
          </p:cNvPr>
          <p:cNvGrpSpPr/>
          <p:nvPr/>
        </p:nvGrpSpPr>
        <p:grpSpPr>
          <a:xfrm>
            <a:off x="5510134" y="2019300"/>
            <a:ext cx="1142373" cy="1255419"/>
            <a:chOff x="49254" y="-156632"/>
            <a:chExt cx="812800" cy="893232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D61FB108-4C9B-05F2-DAEA-7DAC6682541F}"/>
                </a:ext>
              </a:extLst>
            </p:cNvPr>
            <p:cNvSpPr/>
            <p:nvPr/>
          </p:nvSpPr>
          <p:spPr>
            <a:xfrm>
              <a:off x="49254" y="-156632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0417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07649028-178A-E81A-F79F-1C7E6760E12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" name="Freeform 3"/>
          <p:cNvSpPr/>
          <p:nvPr/>
        </p:nvSpPr>
        <p:spPr>
          <a:xfrm>
            <a:off x="-5993373" y="-5458262"/>
            <a:ext cx="10196686" cy="10196686"/>
          </a:xfrm>
          <a:custGeom>
            <a:avLst/>
            <a:gdLst/>
            <a:ahLst/>
            <a:cxnLst/>
            <a:rect l="l" t="t" r="r" b="b"/>
            <a:pathLst>
              <a:path w="10196686" h="10196686">
                <a:moveTo>
                  <a:pt x="0" y="0"/>
                </a:moveTo>
                <a:lnTo>
                  <a:pt x="10196686" y="0"/>
                </a:lnTo>
                <a:lnTo>
                  <a:pt x="10196686" y="10196685"/>
                </a:lnTo>
                <a:lnTo>
                  <a:pt x="0" y="10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Freeform 4"/>
          <p:cNvSpPr/>
          <p:nvPr/>
        </p:nvSpPr>
        <p:spPr>
          <a:xfrm>
            <a:off x="14697329" y="6667836"/>
            <a:ext cx="8414387" cy="8414387"/>
          </a:xfrm>
          <a:custGeom>
            <a:avLst/>
            <a:gdLst/>
            <a:ahLst/>
            <a:cxnLst/>
            <a:rect l="l" t="t" r="r" b="b"/>
            <a:pathLst>
              <a:path w="8414387" h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8" name="Freeform 8"/>
          <p:cNvSpPr/>
          <p:nvPr/>
        </p:nvSpPr>
        <p:spPr>
          <a:xfrm>
            <a:off x="5734937" y="2152288"/>
            <a:ext cx="733166" cy="714504"/>
          </a:xfrm>
          <a:custGeom>
            <a:avLst/>
            <a:gdLst/>
            <a:ahLst/>
            <a:cxnLst/>
            <a:rect l="l" t="t" r="r" b="b"/>
            <a:pathLst>
              <a:path w="733166" h="714504">
                <a:moveTo>
                  <a:pt x="0" y="0"/>
                </a:moveTo>
                <a:lnTo>
                  <a:pt x="733166" y="0"/>
                </a:lnTo>
                <a:lnTo>
                  <a:pt x="733166" y="714504"/>
                </a:lnTo>
                <a:lnTo>
                  <a:pt x="0" y="714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9" name="Group 9"/>
          <p:cNvGrpSpPr/>
          <p:nvPr/>
        </p:nvGrpSpPr>
        <p:grpSpPr>
          <a:xfrm>
            <a:off x="5548006" y="4086222"/>
            <a:ext cx="1142373" cy="1188924"/>
            <a:chOff x="28370" y="-109321"/>
            <a:chExt cx="812800" cy="845921"/>
          </a:xfrm>
        </p:grpSpPr>
        <p:sp>
          <p:nvSpPr>
            <p:cNvPr id="10" name="Freeform 10"/>
            <p:cNvSpPr/>
            <p:nvPr/>
          </p:nvSpPr>
          <p:spPr>
            <a:xfrm>
              <a:off x="28370" y="-10932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0417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786516" y="4326827"/>
            <a:ext cx="585607" cy="669613"/>
          </a:xfrm>
          <a:custGeom>
            <a:avLst/>
            <a:gdLst/>
            <a:ahLst/>
            <a:cxnLst/>
            <a:rect l="l" t="t" r="r" b="b"/>
            <a:pathLst>
              <a:path w="585607" h="669613">
                <a:moveTo>
                  <a:pt x="0" y="0"/>
                </a:moveTo>
                <a:lnTo>
                  <a:pt x="585607" y="0"/>
                </a:lnTo>
                <a:lnTo>
                  <a:pt x="585607" y="669613"/>
                </a:lnTo>
                <a:lnTo>
                  <a:pt x="0" y="669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13" name="Group 13"/>
          <p:cNvGrpSpPr/>
          <p:nvPr/>
        </p:nvGrpSpPr>
        <p:grpSpPr>
          <a:xfrm>
            <a:off x="5548006" y="6100732"/>
            <a:ext cx="1142373" cy="114237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0417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845741" y="6348070"/>
            <a:ext cx="566255" cy="720926"/>
          </a:xfrm>
          <a:custGeom>
            <a:avLst/>
            <a:gdLst/>
            <a:ahLst/>
            <a:cxnLst/>
            <a:rect l="l" t="t" r="r" b="b"/>
            <a:pathLst>
              <a:path w="566255" h="720926">
                <a:moveTo>
                  <a:pt x="0" y="0"/>
                </a:moveTo>
                <a:lnTo>
                  <a:pt x="566255" y="0"/>
                </a:lnTo>
                <a:lnTo>
                  <a:pt x="566255" y="720926"/>
                </a:lnTo>
                <a:lnTo>
                  <a:pt x="0" y="72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8" name="TextBox 18"/>
          <p:cNvSpPr txBox="1"/>
          <p:nvPr/>
        </p:nvSpPr>
        <p:spPr>
          <a:xfrm>
            <a:off x="6946107" y="4159832"/>
            <a:ext cx="10793283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kk-KZ" sz="1931" b="1" dirty="0">
                <a:solidFill>
                  <a:srgbClr val="CF0417"/>
                </a:solidFill>
                <a:latin typeface="Georgia Pro Cond Semibold" panose="02040706050405020303" pitchFamily="18" charset="0"/>
                <a:ea typeface="DM Sans Bold"/>
                <a:cs typeface="DM Sans Bold"/>
                <a:sym typeface="DM Sans Bold"/>
              </a:rPr>
              <a:t>Өндіріс іске қосылғаннан кейін зауыт 3600 адамды жұмыспен қамтуды жоспарлап отыр. Қазіргі уақытта белсенді жұмысқа қабылдау жүргізілуде: 2025 жылдың мамырына қарай штат 2469 қызметкерді құрайды, ал 2025 жылдың соңына қарай олардың саны 3600-ге жетеді.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21937" y="2168851"/>
            <a:ext cx="10822139" cy="891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kk-KZ" sz="1931" b="1">
                <a:solidFill>
                  <a:srgbClr val="CF0417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Компания үздіксіз кәсіби даму бағдарламасын әзірледі. </a:t>
            </a:r>
            <a:r>
              <a:rPr lang="kk-KZ" sz="1931" b="1" dirty="0">
                <a:solidFill>
                  <a:srgbClr val="CF0417"/>
                </a:solidFill>
                <a:latin typeface="Times New Roman" panose="02020603050405020304" pitchFamily="18" charset="0"/>
                <a:ea typeface="DM Sans Bold"/>
                <a:cs typeface="Times New Roman" panose="02020603050405020304" pitchFamily="18" charset="0"/>
                <a:sym typeface="DM Sans Bold"/>
              </a:rPr>
              <a:t>«Астана Моторс» қазақстандық техникалық жоғары оқу орындарымен белсенді ынтымақтасады, зауыт заманауи оқу кабинеттерімен жабдықталған.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2417" y="6093647"/>
            <a:ext cx="10817453" cy="123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008" b="1">
                <a:solidFill>
                  <a:srgbClr val="CF0417"/>
                </a:solidFill>
                <a:latin typeface="Georgia Pro Cond Semibold" panose="02040706050405020303" pitchFamily="18" charset="0"/>
                <a:ea typeface="DM Sans Bold"/>
                <a:cs typeface="DM Sans Bold"/>
              </a:defRPr>
            </a:lvl1pPr>
          </a:lstStyle>
          <a:p>
            <a:pPr algn="just"/>
            <a:r>
              <a:rPr lang="kk-KZ" dirty="0">
                <a:sym typeface="DM Sans Bold"/>
              </a:rPr>
              <a:t>Зауыт аумағында қызметкерлерге қолайлы жағдай жасалған: 1100 орындық асхана, спорт залы, футбол, баскетбол және волейбол алаңдары, бокс рингтері, татами төсеніштері және кітапхана. Рекреациялық аймақ зауыттың жалпы алаңының бестен бір бөлігін алып жатыр.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ED92B587-63EB-FE2C-5DFD-FAACDDCAF373}"/>
              </a:ext>
            </a:extLst>
          </p:cNvPr>
          <p:cNvSpPr txBox="1"/>
          <p:nvPr/>
        </p:nvSpPr>
        <p:spPr>
          <a:xfrm>
            <a:off x="6921937" y="8229761"/>
            <a:ext cx="10847933" cy="926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008" b="1">
                <a:solidFill>
                  <a:srgbClr val="CF0417"/>
                </a:solidFill>
                <a:latin typeface="Georgia Pro Cond Semibold" panose="02040706050405020303" pitchFamily="18" charset="0"/>
                <a:ea typeface="DM Sans Bold"/>
                <a:cs typeface="DM Sans Bold"/>
              </a:defRPr>
            </a:lvl1pPr>
          </a:lstStyle>
          <a:p>
            <a:pPr algn="just"/>
            <a:r>
              <a:rPr lang="kk-KZ">
                <a:sym typeface="DM Sans Bold"/>
              </a:rPr>
              <a:t>Сонымен қатар, біздің компания қызметкерлерді тасымалдауды қамтамасыз етеді, қаланың айналасында да, оның сыртында да жинау пункттері ұйымдастырылған.</a:t>
            </a:r>
          </a:p>
          <a:p>
            <a:pPr algn="just"/>
            <a:r>
              <a:rPr lang="kk-KZ" dirty="0">
                <a:sym typeface="DM Sans Bold"/>
              </a:rPr>
              <a:t>Түскі ас та компания есебінен беріледі.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C51B58D-7800-A6B1-18EC-0817F51772EB}"/>
              </a:ext>
            </a:extLst>
          </p:cNvPr>
          <p:cNvGrpSpPr/>
          <p:nvPr/>
        </p:nvGrpSpPr>
        <p:grpSpPr>
          <a:xfrm>
            <a:off x="5615230" y="8161794"/>
            <a:ext cx="1142373" cy="1142373"/>
            <a:chOff x="0" y="0"/>
            <a:chExt cx="812800" cy="8128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5B792235-AC30-A439-A971-F39D513C72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0417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F345A49B-9462-5552-1C7D-6393B643D2B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pic>
        <p:nvPicPr>
          <p:cNvPr id="25" name="Рисунок 24" descr="Автобус контур">
            <a:extLst>
              <a:ext uri="{FF2B5EF4-FFF2-40B4-BE49-F238E27FC236}">
                <a16:creationId xmlns:a16="http://schemas.microsoft.com/office/drawing/2014/main" id="{D7365227-1F99-49B6-B667-BDEEBAF506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54993" y="8244437"/>
            <a:ext cx="1087233" cy="9817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16"/>
      </a:accent1>
      <a:accent2>
        <a:srgbClr val="520506"/>
      </a:accent2>
      <a:accent3>
        <a:srgbClr val="9B9B9B"/>
      </a:accent3>
      <a:accent4>
        <a:srgbClr val="E6E6E6"/>
      </a:accent4>
      <a:accent5>
        <a:srgbClr val="8C734B"/>
      </a:accent5>
      <a:accent6>
        <a:srgbClr val="187E56"/>
      </a:accent6>
      <a:hlink>
        <a:srgbClr val="000000"/>
      </a:hlink>
      <a:folHlink>
        <a:srgbClr val="AE16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dy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16"/>
      </a:accent1>
      <a:accent2>
        <a:srgbClr val="520506"/>
      </a:accent2>
      <a:accent3>
        <a:srgbClr val="9B9B9B"/>
      </a:accent3>
      <a:accent4>
        <a:srgbClr val="E6E6E6"/>
      </a:accent4>
      <a:accent5>
        <a:srgbClr val="8C734B"/>
      </a:accent5>
      <a:accent6>
        <a:srgbClr val="187E56"/>
      </a:accent6>
      <a:hlink>
        <a:srgbClr val="000000"/>
      </a:hlink>
      <a:folHlink>
        <a:srgbClr val="AE161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E9AED4AFF95C444BE6683AD457FB4C2" ma:contentTypeVersion="12" ma:contentTypeDescription="Создание документа." ma:contentTypeScope="" ma:versionID="3449a38386be4877b5290b3354a8506a">
  <xsd:schema xmlns:xsd="http://www.w3.org/2001/XMLSchema" xmlns:xs="http://www.w3.org/2001/XMLSchema" xmlns:p="http://schemas.microsoft.com/office/2006/metadata/properties" xmlns:ns2="6f62f1d2-3892-446e-8a70-515885b3d563" xmlns:ns3="57e7b214-5d5e-4b63-ae29-98bc4427786f" targetNamespace="http://schemas.microsoft.com/office/2006/metadata/properties" ma:root="true" ma:fieldsID="b706186b50ec193594a63d5cd623c9eb" ns2:_="" ns3:_="">
    <xsd:import namespace="6f62f1d2-3892-446e-8a70-515885b3d563"/>
    <xsd:import namespace="57e7b214-5d5e-4b63-ae29-98bc44277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2f1d2-3892-446e-8a70-515885b3d5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62bc966-b589-40ab-a28f-0cd1435a2e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7b214-5d5e-4b63-ae29-98bc442778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3cd26c-c689-469d-8816-0668c688fe31}" ma:internalName="TaxCatchAll" ma:showField="CatchAllData" ma:web="57e7b214-5d5e-4b63-ae29-98bc44277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e7b214-5d5e-4b63-ae29-98bc4427786f" xsi:nil="true"/>
    <lcf76f155ced4ddcb4097134ff3c332f xmlns="6f62f1d2-3892-446e-8a70-515885b3d5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A50172-2D1A-4A4A-B72F-9621D8C4A501}"/>
</file>

<file path=customXml/itemProps2.xml><?xml version="1.0" encoding="utf-8"?>
<ds:datastoreItem xmlns:ds="http://schemas.openxmlformats.org/officeDocument/2006/customXml" ds:itemID="{80C46C5F-31EB-43DE-83BE-538711C8EBD0}"/>
</file>

<file path=customXml/itemProps3.xml><?xml version="1.0" encoding="utf-8"?>
<ds:datastoreItem xmlns:ds="http://schemas.openxmlformats.org/officeDocument/2006/customXml" ds:itemID="{2E218F9E-BEE2-42C0-8CA9-1F9688600314}"/>
</file>

<file path=docProps/app.xml><?xml version="1.0" encoding="utf-8"?>
<Properties xmlns="http://schemas.openxmlformats.org/officeDocument/2006/extended-properties" xmlns:vt="http://schemas.openxmlformats.org/officeDocument/2006/docPropsVTypes">
  <TotalTime>22413</TotalTime>
  <Words>544</Words>
  <Application>Microsoft Office PowerPoint</Application>
  <PresentationFormat>Произвольный</PresentationFormat>
  <Paragraphs>60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Georgia Pro Cond Semibold</vt:lpstr>
      <vt:lpstr>Times New Roman</vt:lpstr>
      <vt:lpstr>Arial</vt:lpstr>
      <vt:lpstr>DM Sans Bold</vt:lpstr>
      <vt:lpstr>Lora Bold</vt:lpstr>
      <vt:lpstr>Aptos</vt:lpstr>
      <vt:lpstr>Title</vt:lpstr>
      <vt:lpstr>Body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AMMK – серіктестікке ашық</vt:lpstr>
      <vt:lpstr>ОҚУ БАҒДАРЛАМАСЫ</vt:lpstr>
      <vt:lpstr>Қажетті Кадрлар:</vt:lpstr>
      <vt:lpstr>Тағылымдама </vt:lpstr>
      <vt:lpstr>Қорытындылай келе </vt:lpstr>
      <vt:lpstr>Назарларыңызға рақмет!!!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«Наша главная ценность – это люди. Своими лидирующими позициями на рынке наши компании обязаны именно им – ищущим, неравнодушным, тем, кто готов развиваться, меняться и расти» Нурлан Смагулов Председатель Astana Group</dc:title>
  <dc:creator>Iliyas Rysbekov</dc:creator>
  <cp:lastModifiedBy>Iliyas Rysbekov</cp:lastModifiedBy>
  <cp:revision>19</cp:revision>
  <dcterms:created xsi:type="dcterms:W3CDTF">2006-08-16T00:00:00Z</dcterms:created>
  <dcterms:modified xsi:type="dcterms:W3CDTF">2025-02-20T05:17:25Z</dcterms:modified>
  <dc:identifier>DAGUYwASqPc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0x010100FE9AED4AFF95C444BE6683AD457FB4C2</vt:lpwstr>
  </property>
</Properties>
</file>